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38" autoAdjust="0"/>
    <p:restoredTop sz="94660"/>
  </p:normalViewPr>
  <p:slideViewPr>
    <p:cSldViewPr snapToGrid="0">
      <p:cViewPr varScale="1">
        <p:scale>
          <a:sx n="52" d="100"/>
          <a:sy n="52" d="100"/>
        </p:scale>
        <p:origin x="22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885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517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674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439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38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795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801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45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9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431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792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0F96F-6A0D-46EE-8B49-B1E8C93AC61E}" type="datetimeFigureOut">
              <a:rPr lang="fr-FR" smtClean="0"/>
              <a:t>15/04/2024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18FB5-B9A3-4674-A789-71C7BE044A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2616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microsoft.com/office/2007/relationships/hdphoto" Target="../media/hdphoto3.wdp"/><Relationship Id="rId17" Type="http://schemas.openxmlformats.org/officeDocument/2006/relationships/image" Target="../media/image12.jpeg"/><Relationship Id="rId2" Type="http://schemas.openxmlformats.org/officeDocument/2006/relationships/image" Target="../media/image1.jpeg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5" Type="http://schemas.openxmlformats.org/officeDocument/2006/relationships/image" Target="../media/image10.jpeg"/><Relationship Id="rId10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043" y="5340778"/>
            <a:ext cx="2160131" cy="1436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P110088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851" y="506936"/>
            <a:ext cx="2794751" cy="1599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ZoneTexte 25"/>
          <p:cNvSpPr txBox="1"/>
          <p:nvPr/>
        </p:nvSpPr>
        <p:spPr>
          <a:xfrm>
            <a:off x="3467783" y="8847784"/>
            <a:ext cx="3353732" cy="969496"/>
          </a:xfrm>
          <a:prstGeom prst="rect">
            <a:avLst/>
          </a:prstGeom>
          <a:solidFill>
            <a:srgbClr val="92D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0000FF"/>
                </a:solidFill>
                <a:latin typeface="Elephant" panose="02020904090505020303" pitchFamily="18" charset="0"/>
                <a:cs typeface="Times New Roman" panose="02020603050405020304" pitchFamily="18" charset="0"/>
              </a:rPr>
              <a:t>QUELQUES CONSEILS PRATIQUES </a:t>
            </a:r>
          </a:p>
          <a:p>
            <a:pPr algn="just"/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Faire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éclaircies sélectives, sélectionner le meilleur brin par souche, confectionner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cuvettes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autour des plants, faire la taille de forme, poser les tuteurs au besoin, nettoyer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autour des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plants sur 1m de diamètre et protéger individuellement les jeunes plants (clôtures, pose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branches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épineuses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endParaRPr lang="fr-FR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8"/>
          <p:cNvSpPr>
            <a:spLocks noChangeArrowheads="1"/>
          </p:cNvSpPr>
          <p:nvPr/>
        </p:nvSpPr>
        <p:spPr bwMode="auto">
          <a:xfrm>
            <a:off x="329184" y="3185"/>
            <a:ext cx="127911" cy="2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305" tIns="31652" rIns="63305" bIns="31652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246"/>
          </a:p>
        </p:txBody>
      </p:sp>
      <p:grpSp>
        <p:nvGrpSpPr>
          <p:cNvPr id="15" name="Groupe 14"/>
          <p:cNvGrpSpPr/>
          <p:nvPr/>
        </p:nvGrpSpPr>
        <p:grpSpPr>
          <a:xfrm>
            <a:off x="0" y="10225"/>
            <a:ext cx="6865568" cy="781647"/>
            <a:chOff x="-7568" y="-66310"/>
            <a:chExt cx="6865568" cy="1020707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aintBrush/>
                      </a14:imgEffect>
                      <a14:imgEffect>
                        <a14:brightnessContrast bright="73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568" y="-6869"/>
              <a:ext cx="6865568" cy="961266"/>
            </a:xfrm>
            <a:prstGeom prst="rect">
              <a:avLst/>
            </a:prstGeom>
          </p:spPr>
        </p:pic>
        <p:sp>
          <p:nvSpPr>
            <p:cNvPr id="21" name="ZoneTexte 20"/>
            <p:cNvSpPr txBox="1"/>
            <p:nvPr/>
          </p:nvSpPr>
          <p:spPr>
            <a:xfrm>
              <a:off x="-7568" y="-66310"/>
              <a:ext cx="6858000" cy="973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554"/>
                </a:spcAft>
              </a:pPr>
              <a:r>
                <a:rPr lang="fr-FR" sz="1700" b="1" dirty="0" smtClean="0">
                  <a:solidFill>
                    <a:srgbClr val="008000"/>
                  </a:solidFill>
                  <a:latin typeface="Elephant" panose="0202090409050502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 REGENERATION NATURELLE ASSISTEE (RNA)</a:t>
              </a:r>
            </a:p>
            <a:p>
              <a:pPr algn="ctr">
                <a:lnSpc>
                  <a:spcPct val="107000"/>
                </a:lnSpc>
                <a:spcAft>
                  <a:spcPts val="554"/>
                </a:spcAft>
              </a:pPr>
              <a:r>
                <a:rPr lang="fr-FR" dirty="0" smtClean="0">
                  <a:solidFill>
                    <a:srgbClr val="0000FF"/>
                  </a:solidFill>
                  <a:latin typeface="Elephant" panose="0202090409050502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IMPORTANCE ET MISE EN PRATIQUE </a:t>
              </a:r>
              <a:endParaRPr lang="fr-FR" sz="8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ZoneTexte 37"/>
          <p:cNvSpPr txBox="1"/>
          <p:nvPr/>
        </p:nvSpPr>
        <p:spPr>
          <a:xfrm>
            <a:off x="2171722" y="4394842"/>
            <a:ext cx="2364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Elephant" panose="0202090409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II. MISE EN PRATIQUE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3943851" y="5295231"/>
            <a:ext cx="4222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4" name="ZoneTexte 63"/>
          <p:cNvSpPr txBox="1"/>
          <p:nvPr/>
        </p:nvSpPr>
        <p:spPr>
          <a:xfrm>
            <a:off x="2380801" y="800158"/>
            <a:ext cx="1848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  <a:latin typeface="Elephant" panose="0202090409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I. IMPORTANCE</a:t>
            </a:r>
            <a:endParaRPr lang="fr-FR" sz="1200" b="1" dirty="0">
              <a:solidFill>
                <a:srgbClr val="FF0000"/>
              </a:solidFill>
              <a:latin typeface="Elephant" panose="020209040905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3419778" y="2032687"/>
            <a:ext cx="347501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 smtClean="0">
                <a:solidFill>
                  <a:srgbClr val="0000FF"/>
                </a:solidFill>
                <a:latin typeface="Elephant" panose="0202090409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1.2. </a:t>
            </a:r>
            <a:r>
              <a:rPr lang="fr-FR" sz="800" b="1" dirty="0" smtClean="0">
                <a:solidFill>
                  <a:srgbClr val="0000FF"/>
                </a:solidFill>
                <a:latin typeface="Elephant" panose="02020904090505020303" pitchFamily="18" charset="0"/>
              </a:rPr>
              <a:t>Environnementale (atténuation)</a:t>
            </a:r>
          </a:p>
          <a:p>
            <a:pPr algn="just"/>
            <a:endParaRPr lang="fr-FR" sz="800" b="1" dirty="0">
              <a:latin typeface="Elephant" panose="020209040905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800" dirty="0">
                <a:latin typeface="Elephant" panose="02020904090505020303" pitchFamily="18" charset="0"/>
              </a:rPr>
              <a:t>Sur les paramètres climatiques :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RNA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contribue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beaucoup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minimisation des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effets néfastes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relatifs aux paramètres climatiques. Elle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atténue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seulement l’effet de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sécheresse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des températures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élevées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mais aussi, elle limite considérablement la vitesse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vent;</a:t>
            </a:r>
          </a:p>
          <a:p>
            <a:pPr algn="just"/>
            <a:endParaRPr lang="fr-FR" sz="800" dirty="0">
              <a:latin typeface="Elephant" panose="02020904090505020303" pitchFamily="18" charset="0"/>
            </a:endParaRPr>
          </a:p>
          <a:p>
            <a:pPr algn="just"/>
            <a:r>
              <a:rPr lang="fr-FR" sz="800" dirty="0" smtClean="0">
                <a:latin typeface="Elephant" panose="02020904090505020303" pitchFamily="18" charset="0"/>
              </a:rPr>
              <a:t>Sur la </a:t>
            </a:r>
            <a:r>
              <a:rPr lang="fr-FR" sz="800" dirty="0">
                <a:latin typeface="Elephant" panose="02020904090505020303" pitchFamily="18" charset="0"/>
              </a:rPr>
              <a:t>nappe </a:t>
            </a:r>
            <a:r>
              <a:rPr lang="fr-FR" sz="800" dirty="0" smtClean="0">
                <a:latin typeface="Elephant" panose="02020904090505020303" pitchFamily="18" charset="0"/>
              </a:rPr>
              <a:t>souterraine: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favorisant l’infiltration, les ligneux accroissent l’alimentation en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eau de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nappe souterraine. Ce qui réduit le risque de tarissement rapide des puits. De plus,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cette infiltration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 le ruissellement et minimise donc le risque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d’inondation;</a:t>
            </a:r>
          </a:p>
          <a:p>
            <a:pPr algn="just"/>
            <a:endParaRPr lang="fr-FR" sz="800" dirty="0" smtClean="0">
              <a:latin typeface="Elephant" panose="02020904090505020303" pitchFamily="18" charset="0"/>
            </a:endParaRPr>
          </a:p>
          <a:p>
            <a:pPr algn="just"/>
            <a:r>
              <a:rPr lang="fr-FR" sz="800" dirty="0" smtClean="0">
                <a:latin typeface="Elephant" panose="02020904090505020303" pitchFamily="18" charset="0"/>
              </a:rPr>
              <a:t>Réduction des risques de pollution: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ligneux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fixent aussi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particules charriées par le vent et le ruissellement. Ce qui réduit les risques de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pollution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 de disparition des eaux de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surface;</a:t>
            </a:r>
          </a:p>
          <a:p>
            <a:pPr algn="just"/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800" dirty="0" smtClean="0">
                <a:latin typeface="Elephant" panose="02020904090505020303" pitchFamily="18" charset="0"/>
              </a:rPr>
              <a:t>Atténuation </a:t>
            </a:r>
            <a:r>
              <a:rPr lang="fr-FR" sz="800" dirty="0">
                <a:latin typeface="Elephant" panose="02020904090505020303" pitchFamily="18" charset="0"/>
              </a:rPr>
              <a:t>des émissions de </a:t>
            </a:r>
            <a:r>
              <a:rPr lang="fr-FR" sz="800" dirty="0" smtClean="0">
                <a:latin typeface="Elephant" panose="02020904090505020303" pitchFamily="18" charset="0"/>
              </a:rPr>
              <a:t>GES: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RNA contribue à l’atténuation des émissions de GES par le stockage de CO2 à travers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photosynthèse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arbres</a:t>
            </a:r>
            <a:r>
              <a:rPr lang="fr-FR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30078" y="6618554"/>
            <a:ext cx="6758106" cy="2309759"/>
            <a:chOff x="-98103" y="5619488"/>
            <a:chExt cx="7275935" cy="2564734"/>
          </a:xfrm>
        </p:grpSpPr>
        <p:grpSp>
          <p:nvGrpSpPr>
            <p:cNvPr id="28" name="Groupe 27"/>
            <p:cNvGrpSpPr/>
            <p:nvPr/>
          </p:nvGrpSpPr>
          <p:grpSpPr>
            <a:xfrm>
              <a:off x="-98103" y="5885962"/>
              <a:ext cx="7222555" cy="2298260"/>
              <a:chOff x="-144872" y="6198633"/>
              <a:chExt cx="7222555" cy="1593309"/>
            </a:xfrm>
          </p:grpSpPr>
          <p:pic>
            <p:nvPicPr>
              <p:cNvPr id="3" name="Image 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44872" y="6198633"/>
                <a:ext cx="2427194" cy="159330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4" name="Image 1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83096" y="6361850"/>
                <a:ext cx="2140321" cy="1253813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" name="Image 1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6021" y="6333702"/>
                <a:ext cx="2371662" cy="139154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44" name="ZoneTexte 43"/>
            <p:cNvSpPr txBox="1"/>
            <p:nvPr/>
          </p:nvSpPr>
          <p:spPr>
            <a:xfrm>
              <a:off x="2343817" y="5619488"/>
              <a:ext cx="2327143" cy="649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800" b="1" dirty="0" smtClean="0">
                  <a:solidFill>
                    <a:srgbClr val="0000FF"/>
                  </a:solidFill>
                  <a:latin typeface="Elephant" panose="0202090409050502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2.5: </a:t>
              </a:r>
              <a:r>
                <a:rPr lang="fr-FR" sz="800" b="1" dirty="0" smtClean="0">
                  <a:solidFill>
                    <a:srgbClr val="0000FF"/>
                  </a:solidFill>
                  <a:latin typeface="Elephant" panose="02020904090505020303" pitchFamily="18" charset="0"/>
                </a:rPr>
                <a:t>Protection: </a:t>
              </a:r>
              <a:r>
                <a:rPr lang="fr-F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Les </a:t>
              </a:r>
              <a:r>
                <a:rPr lang="fr-F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jeunes plants repérés doivent être </a:t>
              </a:r>
              <a:r>
                <a:rPr lang="fr-F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protégés</a:t>
              </a:r>
              <a:r>
                <a:rPr lang="fr-FR" sz="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fr-F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contre la divagation des animaux, les </a:t>
              </a:r>
              <a:r>
                <a:rPr lang="fr-F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feux de </a:t>
              </a:r>
              <a:r>
                <a:rPr lang="fr-F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brousse, les </a:t>
              </a:r>
              <a:r>
                <a:rPr lang="fr-F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mauvaises </a:t>
              </a:r>
              <a:r>
                <a:rPr lang="fr-F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herbes</a:t>
              </a:r>
              <a:endParaRPr lang="fr-FR" sz="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36696" y="5619488"/>
              <a:ext cx="2137093" cy="541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07000"/>
                </a:lnSpc>
              </a:pPr>
              <a:r>
                <a:rPr lang="fr-FR" sz="800" b="1" dirty="0" smtClean="0">
                  <a:solidFill>
                    <a:srgbClr val="0000FF"/>
                  </a:solidFill>
                  <a:latin typeface="Elephant" panose="0202090409050502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2.4 </a:t>
              </a:r>
              <a:r>
                <a:rPr lang="fr-FR" sz="800" b="1" dirty="0">
                  <a:solidFill>
                    <a:srgbClr val="0000FF"/>
                  </a:solidFill>
                  <a:latin typeface="Elephant" panose="0202090409050502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</a:t>
              </a:r>
              <a:r>
                <a:rPr lang="fr-FR" sz="800" b="1" dirty="0">
                  <a:solidFill>
                    <a:srgbClr val="0000FF"/>
                  </a:solidFill>
                  <a:latin typeface="Elephant" panose="02020904090505020303" pitchFamily="18" charset="0"/>
                  <a:cs typeface="Times New Roman" panose="02020603050405020304" pitchFamily="18" charset="0"/>
                </a:rPr>
                <a:t>Repérage de sujets </a:t>
              </a:r>
              <a:r>
                <a:rPr lang="fr-FR" sz="800" b="1" dirty="0" smtClean="0">
                  <a:solidFill>
                    <a:srgbClr val="0000FF"/>
                  </a:solidFill>
                  <a:latin typeface="Elephant" panose="02020904090505020303" pitchFamily="18" charset="0"/>
                  <a:cs typeface="Times New Roman" panose="02020603050405020304" pitchFamily="18" charset="0"/>
                </a:rPr>
                <a:t>sélectionnés: </a:t>
              </a:r>
              <a:r>
                <a:rPr lang="fr-F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Il se fait à l'aide de piquet, bande colorée, peinture...,</a:t>
              </a:r>
              <a:endParaRPr lang="fr-FR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4770668" y="5759894"/>
              <a:ext cx="2407164" cy="375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800" b="1" dirty="0" smtClean="0">
                  <a:solidFill>
                    <a:srgbClr val="0000FF"/>
                  </a:solidFill>
                  <a:latin typeface="Elephant" panose="0202090409050502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2.6 </a:t>
              </a:r>
              <a:r>
                <a:rPr lang="fr-FR" sz="800" b="1" dirty="0">
                  <a:solidFill>
                    <a:srgbClr val="0000FF"/>
                  </a:solidFill>
                  <a:latin typeface="Elephant" panose="0202090409050502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</a:t>
              </a:r>
              <a:r>
                <a:rPr lang="fr-FR" sz="800" b="1" dirty="0" smtClean="0">
                  <a:solidFill>
                    <a:srgbClr val="0000FF"/>
                  </a:solidFill>
                  <a:latin typeface="Elephant" panose="02020904090505020303" pitchFamily="18" charset="0"/>
                </a:rPr>
                <a:t>Entretien:</a:t>
              </a:r>
              <a:r>
                <a:rPr lang="fr-FR" sz="800" b="1" dirty="0" smtClean="0">
                  <a:solidFill>
                    <a:srgbClr val="0000FF"/>
                  </a:solidFill>
                </a:rPr>
                <a:t> </a:t>
              </a:r>
              <a:r>
                <a:rPr lang="fr-FR" sz="800" dirty="0" smtClean="0"/>
                <a:t>E</a:t>
              </a:r>
              <a:r>
                <a:rPr lang="fr-FR" sz="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claircis</a:t>
              </a:r>
              <a:r>
                <a:rPr lang="fr-FR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émondage, élagage, tuteurage, coupe sanitaire, diguettes, demi lunes</a:t>
              </a:r>
              <a:endParaRPr lang="fr-FR" sz="7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25540" y="8370731"/>
            <a:ext cx="3452971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800" b="1" dirty="0" smtClean="0">
                <a:solidFill>
                  <a:srgbClr val="0000FF"/>
                </a:solidFill>
                <a:latin typeface="Elephant" panose="02020904090505020303" pitchFamily="18" charset="0"/>
                <a:cs typeface="Times New Roman" panose="02020603050405020304" pitchFamily="18" charset="0"/>
              </a:rPr>
              <a:t>LES PRINCIPALES ESPÈCES A PROMOUVOIR</a:t>
            </a:r>
          </a:p>
          <a:p>
            <a:pPr algn="ctr"/>
            <a:endParaRPr lang="fr-FR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Vitellaria</a:t>
            </a:r>
            <a:r>
              <a:rPr lang="fr-FR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paradoxa</a:t>
            </a:r>
            <a:r>
              <a:rPr lang="fr-FR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Tamarindus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Adansonia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digitata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Parkia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biglibosa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Acacia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albida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Sclerocarya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birrea</a:t>
            </a:r>
            <a:r>
              <a:rPr lang="fr-FR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Afzelia</a:t>
            </a:r>
            <a:r>
              <a:rPr lang="fr-FR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africana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Bombai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costatum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Lannea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microcarpa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Detarium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microcarpum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Pterocarpus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erinaceus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Diospyros</a:t>
            </a:r>
            <a:r>
              <a:rPr lang="fr-FR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mespiliformis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Balanites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aegyptiaca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Ficus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gnaphalocaya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Daniellia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oliveri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Anogeissus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leiocarpus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Borassus </a:t>
            </a:r>
            <a:r>
              <a:rPr lang="fr-FR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aethiopum</a:t>
            </a:r>
            <a:r>
              <a:rPr lang="fr-FR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etc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11" y="3667384"/>
            <a:ext cx="3359120" cy="835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/>
          <p:cNvSpPr txBox="1"/>
          <p:nvPr/>
        </p:nvSpPr>
        <p:spPr>
          <a:xfrm>
            <a:off x="-45873" y="852147"/>
            <a:ext cx="3389701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800" b="1" dirty="0" smtClean="0">
                <a:solidFill>
                  <a:srgbClr val="0000FF"/>
                </a:solidFill>
                <a:latin typeface="Elephant" panose="02020904090505020303" pitchFamily="18" charset="0"/>
              </a:rPr>
              <a:t>1.1. Socio-économiques (adaptation)</a:t>
            </a:r>
          </a:p>
          <a:p>
            <a:pPr algn="just"/>
            <a:r>
              <a:rPr lang="fr-FR" sz="800" b="1" dirty="0" smtClean="0">
                <a:latin typeface="Elephant" panose="02020904090505020303" pitchFamily="18" charset="0"/>
              </a:rPr>
              <a:t> </a:t>
            </a:r>
          </a:p>
          <a:p>
            <a:pPr algn="just"/>
            <a:r>
              <a:rPr lang="fr-FR" sz="800" dirty="0" smtClean="0">
                <a:latin typeface="Elephant" panose="02020904090505020303" pitchFamily="18" charset="0"/>
              </a:rPr>
              <a:t>Disponibilité de bois: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bois issus de la RNA a une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diversité d’usages (construction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maisons et des greniers, la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fabrication des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outils aratoires, de cuisine et d’objets d’arts, le bois énergie, etc. </a:t>
            </a:r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r-FR" sz="800" dirty="0" smtClean="0">
              <a:latin typeface="Elephant" panose="02020904090505020303" pitchFamily="18" charset="0"/>
            </a:endParaRPr>
          </a:p>
          <a:p>
            <a:pPr algn="just"/>
            <a:r>
              <a:rPr lang="fr-FR" sz="800" dirty="0" smtClean="0">
                <a:latin typeface="Elephant" panose="02020904090505020303" pitchFamily="18" charset="0"/>
              </a:rPr>
              <a:t>Ré-végétalisation et fertilisation des sols dégradés: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régénération naturelle assistée permet de remettre en culture ou de </a:t>
            </a:r>
            <a:r>
              <a:rPr lang="fr-FR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-végétaliser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sols indurés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incultes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l’amélioration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fertilité des sols constitue un apport des arbres dans les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champs;</a:t>
            </a:r>
          </a:p>
          <a:p>
            <a:pPr algn="just"/>
            <a:endParaRPr lang="fr-FR" sz="800" dirty="0" smtClean="0">
              <a:latin typeface="Elephant" panose="02020904090505020303" pitchFamily="18" charset="0"/>
            </a:endParaRPr>
          </a:p>
          <a:p>
            <a:pPr algn="just"/>
            <a:r>
              <a:rPr lang="fr-FR" sz="800" dirty="0" smtClean="0">
                <a:latin typeface="Elephant" panose="02020904090505020303" pitchFamily="18" charset="0"/>
              </a:rPr>
              <a:t>Accroissement de la disponibilité fourragère.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début de saison hivernale, les branchages et les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rameaux constituent un des moyens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nourrir les animaux en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stabulation (</a:t>
            </a:r>
            <a:r>
              <a:rPr lang="fr-FR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rufescens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Piliostigma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reticulatum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Guiera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senegalensis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En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saison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sèche </a:t>
            </a:r>
            <a:r>
              <a:rPr lang="fr-FR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Faidherbia</a:t>
            </a:r>
            <a:r>
              <a:rPr lang="fr-FR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albida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rare arbre du Sahel dont les feuilles sont vertes est utilisé par les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éleveurs pour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faire face à la période de soudure. Dans le cadre de l’embouche, les écorces </a:t>
            </a:r>
            <a:r>
              <a:rPr lang="fr-FR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</a:t>
            </a:r>
            <a:r>
              <a:rPr lang="fr-FR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Adansonia</a:t>
            </a:r>
            <a:r>
              <a:rPr lang="fr-FR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digitata</a:t>
            </a:r>
            <a:r>
              <a:rPr lang="fr-FR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la farine de gousses de 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Prosopis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africana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Pliostigma</a:t>
            </a:r>
            <a:r>
              <a:rPr lang="fr-FR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reticulatum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malaxés avec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 sel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cuisine et du son servent de compléments alimentaires pour les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animaux;</a:t>
            </a:r>
          </a:p>
          <a:p>
            <a:pPr algn="just"/>
            <a:endParaRPr lang="fr-FR" sz="800" dirty="0">
              <a:latin typeface="Elephant" panose="02020904090505020303" pitchFamily="18" charset="0"/>
            </a:endParaRPr>
          </a:p>
          <a:p>
            <a:pPr algn="just"/>
            <a:r>
              <a:rPr lang="fr-FR" sz="800" dirty="0" smtClean="0">
                <a:latin typeface="Elephant" panose="0202090409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Renforcement de la </a:t>
            </a:r>
            <a:r>
              <a:rPr lang="fr-FR" sz="800" dirty="0" smtClean="0">
                <a:latin typeface="Elephant" panose="02020904090505020303" pitchFamily="18" charset="0"/>
              </a:rPr>
              <a:t>sécurité </a:t>
            </a:r>
            <a:r>
              <a:rPr lang="fr-FR" sz="800" dirty="0">
                <a:latin typeface="Elephant" panose="02020904090505020303" pitchFamily="18" charset="0"/>
              </a:rPr>
              <a:t>alimentaire :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paysans affirment avoir accès à une alimentation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plus abondante 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diversifiée grâce à la RNA (fruits, feuilles, 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fr-F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fr-FR" sz="8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-20811" y="4341917"/>
            <a:ext cx="6929586" cy="2314998"/>
            <a:chOff x="28783" y="4358004"/>
            <a:chExt cx="6929586" cy="2314998"/>
          </a:xfrm>
        </p:grpSpPr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3" y="5045838"/>
              <a:ext cx="2227397" cy="16271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30" name="Groupe 29"/>
            <p:cNvGrpSpPr/>
            <p:nvPr/>
          </p:nvGrpSpPr>
          <p:grpSpPr>
            <a:xfrm>
              <a:off x="51847" y="4358004"/>
              <a:ext cx="6906522" cy="2178223"/>
              <a:chOff x="-157878" y="4277862"/>
              <a:chExt cx="7012337" cy="2178223"/>
            </a:xfrm>
          </p:grpSpPr>
          <p:pic>
            <p:nvPicPr>
              <p:cNvPr id="10" name="Image 9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63245" y="4554299"/>
                <a:ext cx="2250127" cy="190178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41" name="ZoneTexte 40"/>
              <p:cNvSpPr txBox="1"/>
              <p:nvPr/>
            </p:nvSpPr>
            <p:spPr>
              <a:xfrm>
                <a:off x="2088208" y="4568837"/>
                <a:ext cx="244907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fr-FR" sz="800" b="1" dirty="0" smtClean="0">
                    <a:solidFill>
                      <a:srgbClr val="0000FF"/>
                    </a:solidFill>
                    <a:latin typeface="Elephant" panose="0202090409050502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2.2 : </a:t>
                </a:r>
                <a:r>
                  <a:rPr lang="fr-FR" sz="800" b="1" dirty="0">
                    <a:solidFill>
                      <a:srgbClr val="0000FF"/>
                    </a:solidFill>
                    <a:latin typeface="Elephant" panose="02020904090505020303" pitchFamily="18" charset="0"/>
                  </a:rPr>
                  <a:t>Inventaire qualitatif et quantitatif des </a:t>
                </a:r>
                <a:r>
                  <a:rPr lang="fr-FR" sz="800" b="1" dirty="0" smtClean="0">
                    <a:solidFill>
                      <a:srgbClr val="0000FF"/>
                    </a:solidFill>
                    <a:latin typeface="Elephant" panose="02020904090505020303" pitchFamily="18" charset="0"/>
                  </a:rPr>
                  <a:t>essences: 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Il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s'agit de procéder à l'identification et au comptage des pieds adultes et des plants issus de la régénération naturelle 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afin d'évaluer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 potentiel du site par rapport à l'application de la RNA</a:t>
                </a:r>
                <a:endParaRPr lang="fr-FR" sz="8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ZoneTexte 31"/>
              <p:cNvSpPr txBox="1"/>
              <p:nvPr/>
            </p:nvSpPr>
            <p:spPr>
              <a:xfrm>
                <a:off x="-157878" y="4324204"/>
                <a:ext cx="2213143" cy="1005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07000"/>
                  </a:lnSpc>
                </a:pPr>
                <a:r>
                  <a:rPr lang="fr-FR" sz="800" b="1" dirty="0" smtClean="0">
                    <a:solidFill>
                      <a:srgbClr val="0000FF"/>
                    </a:solidFill>
                    <a:latin typeface="Elephant" panose="0202090409050502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2.1 : </a:t>
                </a:r>
                <a:r>
                  <a:rPr lang="fr-FR" sz="800" b="1" dirty="0">
                    <a:solidFill>
                      <a:srgbClr val="0000FF"/>
                    </a:solidFill>
                    <a:latin typeface="Elephant" panose="02020904090505020303" pitchFamily="18" charset="0"/>
                  </a:rPr>
                  <a:t>Evaluation des </a:t>
                </a:r>
                <a:r>
                  <a:rPr lang="fr-FR" sz="800" b="1" dirty="0" smtClean="0">
                    <a:solidFill>
                      <a:srgbClr val="0000FF"/>
                    </a:solidFill>
                    <a:latin typeface="Elephant" panose="02020904090505020303" pitchFamily="18" charset="0"/>
                  </a:rPr>
                  <a:t>superficies: 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Il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faut déterminer la forme du site et la rapprocher d'une figure géométrique pour laquelle la méthode de calcul de 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 superficie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est connue (rectangle. carré, triangle, trapèze, cercle ....) . Lorsque la forme est 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connue,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il devient 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alors possible de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calculer la superficie. </a:t>
                </a:r>
                <a:endParaRPr lang="fr-FR" sz="8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ZoneTexte 41"/>
              <p:cNvSpPr txBox="1"/>
              <p:nvPr/>
            </p:nvSpPr>
            <p:spPr>
              <a:xfrm>
                <a:off x="4445060" y="4277862"/>
                <a:ext cx="2409399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fr-FR" sz="800" b="1" dirty="0" smtClean="0">
                    <a:solidFill>
                      <a:srgbClr val="0000FF"/>
                    </a:solidFill>
                    <a:latin typeface="Elephant" panose="0202090409050502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2.3 </a:t>
                </a:r>
                <a:r>
                  <a:rPr lang="fr-FR" sz="800" b="1" dirty="0">
                    <a:solidFill>
                      <a:srgbClr val="0000FF"/>
                    </a:solidFill>
                    <a:latin typeface="Elephant" panose="0202090409050502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fr-FR" sz="800" b="1" dirty="0">
                    <a:solidFill>
                      <a:srgbClr val="0000FF"/>
                    </a:solidFill>
                    <a:latin typeface="Elephant" panose="02020904090505020303" pitchFamily="18" charset="0"/>
                  </a:rPr>
                  <a:t>Sélection des </a:t>
                </a:r>
                <a:r>
                  <a:rPr lang="fr-FR" sz="800" b="1" dirty="0" smtClean="0">
                    <a:solidFill>
                      <a:srgbClr val="0000FF"/>
                    </a:solidFill>
                    <a:latin typeface="Elephant" panose="02020904090505020303" pitchFamily="18" charset="0"/>
                  </a:rPr>
                  <a:t>sujets </a:t>
                </a:r>
                <a:r>
                  <a:rPr lang="fr-FR" sz="800" b="1" dirty="0">
                    <a:solidFill>
                      <a:srgbClr val="0000FF"/>
                    </a:solidFill>
                    <a:latin typeface="Elephant" panose="02020904090505020303" pitchFamily="18" charset="0"/>
                  </a:rPr>
                  <a:t>à </a:t>
                </a:r>
                <a:r>
                  <a:rPr lang="fr-FR" sz="800" b="1" dirty="0" smtClean="0">
                    <a:solidFill>
                      <a:srgbClr val="0000FF"/>
                    </a:solidFill>
                    <a:latin typeface="Elephant" panose="02020904090505020303" pitchFamily="18" charset="0"/>
                  </a:rPr>
                  <a:t>protéger: 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Cette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sélection tiendra compte de l'utilisation faite du 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site (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champ, 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jachère ,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pâturage....), de la diversité et de la 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répartition des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espèces sur le site. Dans tous les cas le choix des espèces doit être laissée à l'initiative des paysans qui le fera 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avec l'appui-conseil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des services techniques. Les espèces protégées par la législation forestière sont à prendre en compte</a:t>
                </a:r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On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retiendra :</a:t>
                </a:r>
              </a:p>
              <a:p>
                <a:pPr algn="just"/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•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pieds adultes à l'ha et</a:t>
                </a:r>
              </a:p>
              <a:p>
                <a:pPr algn="just"/>
                <a:r>
                  <a:rPr lang="fr-FR" sz="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• </a:t>
                </a:r>
                <a:r>
                  <a:rPr lang="fr-FR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 à 80 jeunes pousses ou rejets à l'ha</a:t>
                </a:r>
                <a:endParaRPr lang="fr-FR" sz="8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7" name="Groupe 36"/>
          <p:cNvGrpSpPr/>
          <p:nvPr/>
        </p:nvGrpSpPr>
        <p:grpSpPr>
          <a:xfrm>
            <a:off x="16179" y="9293535"/>
            <a:ext cx="3510123" cy="575512"/>
            <a:chOff x="-81088" y="9313064"/>
            <a:chExt cx="3613523" cy="575512"/>
          </a:xfrm>
        </p:grpSpPr>
        <p:grpSp>
          <p:nvGrpSpPr>
            <p:cNvPr id="39" name="Groupe 38"/>
            <p:cNvGrpSpPr/>
            <p:nvPr/>
          </p:nvGrpSpPr>
          <p:grpSpPr>
            <a:xfrm>
              <a:off x="-81088" y="9313064"/>
              <a:ext cx="3613523" cy="575512"/>
              <a:chOff x="-81088" y="9313064"/>
              <a:chExt cx="3613523" cy="575512"/>
            </a:xfrm>
          </p:grpSpPr>
          <p:pic>
            <p:nvPicPr>
              <p:cNvPr id="48" name="Image 47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7145" y="9636825"/>
                <a:ext cx="260724" cy="251751"/>
              </a:xfrm>
              <a:prstGeom prst="rect">
                <a:avLst/>
              </a:prstGeom>
            </p:spPr>
          </p:pic>
          <p:sp>
            <p:nvSpPr>
              <p:cNvPr id="49" name="ZoneTexte 48"/>
              <p:cNvSpPr txBox="1"/>
              <p:nvPr/>
            </p:nvSpPr>
            <p:spPr>
              <a:xfrm>
                <a:off x="-81088" y="9313064"/>
                <a:ext cx="3613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b="1" i="1" dirty="0" smtClean="0">
                    <a:solidFill>
                      <a:srgbClr val="008000"/>
                    </a:solidFill>
                  </a:rPr>
                  <a:t>Affiche réalisée par l'association </a:t>
                </a:r>
                <a:r>
                  <a:rPr lang="fr-FR" sz="700" b="1" i="1" dirty="0">
                    <a:solidFill>
                      <a:srgbClr val="008000"/>
                    </a:solidFill>
                  </a:rPr>
                  <a:t>BISSAKOUPOU dans le cadre de mise en œuvre du projet </a:t>
                </a:r>
                <a:r>
                  <a:rPr lang="fr-FR" sz="700" b="1" i="1" dirty="0" smtClean="0">
                    <a:solidFill>
                      <a:srgbClr val="008000"/>
                    </a:solidFill>
                  </a:rPr>
                  <a:t>PACOF-CC</a:t>
                </a:r>
                <a:endParaRPr lang="fr-FR" sz="700" b="1" i="1" dirty="0">
                  <a:solidFill>
                    <a:srgbClr val="008000"/>
                  </a:solidFill>
                </a:endParaRPr>
              </a:p>
            </p:txBody>
          </p:sp>
        </p:grpSp>
        <p:grpSp>
          <p:nvGrpSpPr>
            <p:cNvPr id="40" name="Groupe 39"/>
            <p:cNvGrpSpPr/>
            <p:nvPr/>
          </p:nvGrpSpPr>
          <p:grpSpPr>
            <a:xfrm>
              <a:off x="1415154" y="9645455"/>
              <a:ext cx="2017113" cy="240794"/>
              <a:chOff x="1572967" y="9645455"/>
              <a:chExt cx="2017113" cy="240794"/>
            </a:xfrm>
          </p:grpSpPr>
          <p:pic>
            <p:nvPicPr>
              <p:cNvPr id="46" name="Image 45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27439" y="9663067"/>
                <a:ext cx="862641" cy="223182"/>
              </a:xfrm>
              <a:prstGeom prst="rect">
                <a:avLst/>
              </a:prstGeom>
            </p:spPr>
          </p:pic>
          <p:pic>
            <p:nvPicPr>
              <p:cNvPr id="47" name="Image 46"/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2967" y="9645455"/>
                <a:ext cx="274499" cy="23449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7577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783</TotalTime>
  <Words>776</Words>
  <Application>Microsoft Office PowerPoint</Application>
  <PresentationFormat>Format A4 (210 x 297 mm)</PresentationFormat>
  <Paragraphs>37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Elephant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HNY5FC2</cp:lastModifiedBy>
  <cp:revision>78</cp:revision>
  <dcterms:created xsi:type="dcterms:W3CDTF">2017-10-26T10:56:54Z</dcterms:created>
  <dcterms:modified xsi:type="dcterms:W3CDTF">2024-04-15T10:32:20Z</dcterms:modified>
</cp:coreProperties>
</file>